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2803763" cy="3027521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9"/>
    <p:restoredTop sz="94566"/>
  </p:normalViewPr>
  <p:slideViewPr>
    <p:cSldViewPr snapToGrid="0" snapToObjects="1">
      <p:cViewPr>
        <p:scale>
          <a:sx n="61" d="100"/>
          <a:sy n="61" d="100"/>
        </p:scale>
        <p:origin x="576" y="-130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B3ED5-149B-794F-895E-4DDB17AC7CCA}" type="datetimeFigureOut">
              <a:rPr lang="de-DE" smtClean="0"/>
              <a:t>20.08.15</a:t>
            </a:fld>
            <a:endParaRPr lang="de-DE"/>
          </a:p>
        </p:txBody>
      </p:sp>
      <p:sp>
        <p:nvSpPr>
          <p:cNvPr id="4" name="Folienbildplatzhalt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13481-3AC5-564F-B39A-FE6892301B43}" type="slidenum">
              <a:rPr lang="de-DE" smtClean="0"/>
              <a:t>‹Nr.›</a:t>
            </a:fld>
            <a:endParaRPr lang="de-DE"/>
          </a:p>
        </p:txBody>
      </p:sp>
    </p:spTree>
    <p:extLst>
      <p:ext uri="{BB962C8B-B14F-4D97-AF65-F5344CB8AC3E}">
        <p14:creationId xmlns:p14="http://schemas.microsoft.com/office/powerpoint/2010/main" val="1801923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0113481-3AC5-564F-B39A-FE6892301B43}" type="slidenum">
              <a:rPr lang="de-DE" smtClean="0"/>
              <a:t>1</a:t>
            </a:fld>
            <a:endParaRPr lang="de-DE"/>
          </a:p>
        </p:txBody>
      </p:sp>
    </p:spTree>
    <p:extLst>
      <p:ext uri="{BB962C8B-B14F-4D97-AF65-F5344CB8AC3E}">
        <p14:creationId xmlns:p14="http://schemas.microsoft.com/office/powerpoint/2010/main" val="1106143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de-DE" smtClean="0"/>
              <a:t>Mastertitelformat bearbeiten</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de-DE" smtClean="0"/>
              <a:t>Master-Untertitelformat bearbeiten</a:t>
            </a:r>
            <a:endParaRPr lang="en-US" dirty="0"/>
          </a:p>
        </p:txBody>
      </p:sp>
      <p:sp>
        <p:nvSpPr>
          <p:cNvPr id="4" name="Date Placeholder 3"/>
          <p:cNvSpPr>
            <a:spLocks noGrp="1"/>
          </p:cNvSpPr>
          <p:nvPr>
            <p:ph type="dt" sz="half" idx="10"/>
          </p:nvPr>
        </p:nvSpPr>
        <p:spPr/>
        <p:txBody>
          <a:bodyPr/>
          <a:lstStyle/>
          <a:p>
            <a:fld id="{79A8EDBA-7ABD-ED4B-81DF-2385D9BD1BA0}" type="datetimeFigureOut">
              <a:rPr lang="de-DE" smtClean="0"/>
              <a:t>20.08.15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1967513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9A8EDBA-7ABD-ED4B-81DF-2385D9BD1BA0}" type="datetimeFigureOut">
              <a:rPr lang="de-DE" smtClean="0"/>
              <a:t>20.08.15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33646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de-DE" smtClean="0"/>
              <a:t>Mastertitelformat bearbeiten</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9A8EDBA-7ABD-ED4B-81DF-2385D9BD1BA0}" type="datetimeFigureOut">
              <a:rPr lang="de-DE" smtClean="0"/>
              <a:t>20.08.15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86102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79A8EDBA-7ABD-ED4B-81DF-2385D9BD1BA0}" type="datetimeFigureOut">
              <a:rPr lang="de-DE" smtClean="0"/>
              <a:t>20.08.15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136518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de-DE" smtClean="0"/>
              <a:t>Mastertitelformat bearbeiten</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79A8EDBA-7ABD-ED4B-81DF-2385D9BD1BA0}" type="datetimeFigureOut">
              <a:rPr lang="de-DE" smtClean="0"/>
              <a:t>20.08.15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1540383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79A8EDBA-7ABD-ED4B-81DF-2385D9BD1BA0}" type="datetimeFigureOut">
              <a:rPr lang="de-DE" smtClean="0"/>
              <a:t>20.08.15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30408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de-DE" smtClean="0"/>
              <a:t>Mastertitelformat bearbeiten</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Mastertextformat bearbeiten</a:t>
            </a:r>
          </a:p>
        </p:txBody>
      </p:sp>
      <p:sp>
        <p:nvSpPr>
          <p:cNvPr id="4" name="Content Placeholder 3"/>
          <p:cNvSpPr>
            <a:spLocks noGrp="1"/>
          </p:cNvSpPr>
          <p:nvPr>
            <p:ph sz="half" idx="2"/>
          </p:nvPr>
        </p:nvSpPr>
        <p:spPr>
          <a:xfrm>
            <a:off x="2948339" y="11058863"/>
            <a:ext cx="18107995" cy="16265921"/>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de-DE" smtClean="0"/>
              <a:t>Mastertextformat bearbeiten</a:t>
            </a:r>
          </a:p>
        </p:txBody>
      </p:sp>
      <p:sp>
        <p:nvSpPr>
          <p:cNvPr id="6" name="Content Placeholder 5"/>
          <p:cNvSpPr>
            <a:spLocks noGrp="1"/>
          </p:cNvSpPr>
          <p:nvPr>
            <p:ph sz="quarter" idx="4"/>
          </p:nvPr>
        </p:nvSpPr>
        <p:spPr>
          <a:xfrm>
            <a:off x="21669408" y="11058863"/>
            <a:ext cx="18197174" cy="16265921"/>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79A8EDBA-7ABD-ED4B-81DF-2385D9BD1BA0}" type="datetimeFigureOut">
              <a:rPr lang="de-DE" smtClean="0"/>
              <a:t>20.08.15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130345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Date Placeholder 2"/>
          <p:cNvSpPr>
            <a:spLocks noGrp="1"/>
          </p:cNvSpPr>
          <p:nvPr>
            <p:ph type="dt" sz="half" idx="10"/>
          </p:nvPr>
        </p:nvSpPr>
        <p:spPr/>
        <p:txBody>
          <a:bodyPr/>
          <a:lstStyle/>
          <a:p>
            <a:fld id="{79A8EDBA-7ABD-ED4B-81DF-2385D9BD1BA0}" type="datetimeFigureOut">
              <a:rPr lang="de-DE" smtClean="0"/>
              <a:t>20.08.15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3500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EDBA-7ABD-ED4B-81DF-2385D9BD1BA0}" type="datetimeFigureOut">
              <a:rPr lang="de-DE" smtClean="0"/>
              <a:t>20.08.15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5215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Mastertitelformat bearbeiten</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Mastertextformat bearbeiten</a:t>
            </a:r>
          </a:p>
        </p:txBody>
      </p:sp>
      <p:sp>
        <p:nvSpPr>
          <p:cNvPr id="5" name="Date Placeholder 4"/>
          <p:cNvSpPr>
            <a:spLocks noGrp="1"/>
          </p:cNvSpPr>
          <p:nvPr>
            <p:ph type="dt" sz="half" idx="10"/>
          </p:nvPr>
        </p:nvSpPr>
        <p:spPr/>
        <p:txBody>
          <a:bodyPr/>
          <a:lstStyle/>
          <a:p>
            <a:fld id="{79A8EDBA-7ABD-ED4B-81DF-2385D9BD1BA0}" type="datetimeFigureOut">
              <a:rPr lang="de-DE" smtClean="0"/>
              <a:t>20.08.15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29470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de-DE" smtClean="0"/>
              <a:t>Mastertitelformat bearbeiten</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de-DE" smtClean="0"/>
              <a:t>Bild auf Platzhalter ziehen oder durch Klicken auf Symbol hinzufügen</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de-DE" smtClean="0"/>
              <a:t>Mastertextformat bearbeiten</a:t>
            </a:r>
          </a:p>
        </p:txBody>
      </p:sp>
      <p:sp>
        <p:nvSpPr>
          <p:cNvPr id="5" name="Date Placeholder 4"/>
          <p:cNvSpPr>
            <a:spLocks noGrp="1"/>
          </p:cNvSpPr>
          <p:nvPr>
            <p:ph type="dt" sz="half" idx="10"/>
          </p:nvPr>
        </p:nvSpPr>
        <p:spPr/>
        <p:txBody>
          <a:bodyPr/>
          <a:lstStyle/>
          <a:p>
            <a:fld id="{79A8EDBA-7ABD-ED4B-81DF-2385D9BD1BA0}" type="datetimeFigureOut">
              <a:rPr lang="de-DE" smtClean="0"/>
              <a:t>20.08.15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53223E5-BA8D-C741-ADC6-86F4C9A2A0A4}" type="slidenum">
              <a:rPr lang="de-DE" smtClean="0"/>
              <a:t>‹Nr.›</a:t>
            </a:fld>
            <a:endParaRPr lang="de-DE"/>
          </a:p>
        </p:txBody>
      </p:sp>
    </p:spTree>
    <p:extLst>
      <p:ext uri="{BB962C8B-B14F-4D97-AF65-F5344CB8AC3E}">
        <p14:creationId xmlns:p14="http://schemas.microsoft.com/office/powerpoint/2010/main" val="1726956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79A8EDBA-7ABD-ED4B-81DF-2385D9BD1BA0}" type="datetimeFigureOut">
              <a:rPr lang="de-DE" smtClean="0"/>
              <a:t>20.08.15</a:t>
            </a:fld>
            <a:endParaRPr lang="de-D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853223E5-BA8D-C741-ADC6-86F4C9A2A0A4}" type="slidenum">
              <a:rPr lang="de-DE" smtClean="0"/>
              <a:t>‹Nr.›</a:t>
            </a:fld>
            <a:endParaRPr lang="de-DE"/>
          </a:p>
        </p:txBody>
      </p:sp>
    </p:spTree>
    <p:extLst>
      <p:ext uri="{BB962C8B-B14F-4D97-AF65-F5344CB8AC3E}">
        <p14:creationId xmlns:p14="http://schemas.microsoft.com/office/powerpoint/2010/main" val="2044897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openxmlformats.org/officeDocument/2006/relationships/image" Target="../media/image21.emf"/><Relationship Id="rId24" Type="http://schemas.openxmlformats.org/officeDocument/2006/relationships/image" Target="../media/image22.emf"/><Relationship Id="rId25" Type="http://schemas.openxmlformats.org/officeDocument/2006/relationships/image" Target="../media/image23.emf"/><Relationship Id="rId26" Type="http://schemas.openxmlformats.org/officeDocument/2006/relationships/image" Target="../media/image24.tiff"/><Relationship Id="rId27" Type="http://schemas.openxmlformats.org/officeDocument/2006/relationships/image" Target="../media/image25.emf"/><Relationship Id="rId28" Type="http://schemas.openxmlformats.org/officeDocument/2006/relationships/image" Target="../media/image26.tif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emf"/><Relationship Id="rId18" Type="http://schemas.openxmlformats.org/officeDocument/2006/relationships/image" Target="../media/image16.emf"/><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9" name="Abgerundetes Rechteck 38"/>
          <p:cNvSpPr/>
          <p:nvPr/>
        </p:nvSpPr>
        <p:spPr>
          <a:xfrm>
            <a:off x="32437864" y="3389811"/>
            <a:ext cx="10080000" cy="22273262"/>
          </a:xfrm>
          <a:prstGeom prst="roundRect">
            <a:avLst>
              <a:gd name="adj" fmla="val 80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Abgerundetes Rechteck 37"/>
          <p:cNvSpPr/>
          <p:nvPr/>
        </p:nvSpPr>
        <p:spPr>
          <a:xfrm>
            <a:off x="21748656" y="3422469"/>
            <a:ext cx="10080000" cy="26114103"/>
          </a:xfrm>
          <a:prstGeom prst="roundRect">
            <a:avLst>
              <a:gd name="adj" fmla="val 84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Bild 18"/>
          <p:cNvPicPr>
            <a:picLocks noChangeAspect="1"/>
          </p:cNvPicPr>
          <p:nvPr/>
        </p:nvPicPr>
        <p:blipFill>
          <a:blip r:embed="rId3"/>
          <a:stretch>
            <a:fillRect/>
          </a:stretch>
        </p:blipFill>
        <p:spPr>
          <a:xfrm>
            <a:off x="22496311" y="12742256"/>
            <a:ext cx="4525490" cy="6001193"/>
          </a:xfrm>
          <a:prstGeom prst="rect">
            <a:avLst/>
          </a:prstGeom>
        </p:spPr>
      </p:pic>
      <p:sp>
        <p:nvSpPr>
          <p:cNvPr id="4" name="Textfeld 3"/>
          <p:cNvSpPr txBox="1"/>
          <p:nvPr/>
        </p:nvSpPr>
        <p:spPr>
          <a:xfrm>
            <a:off x="11457108" y="633763"/>
            <a:ext cx="19889547" cy="1384995"/>
          </a:xfrm>
          <a:prstGeom prst="rect">
            <a:avLst/>
          </a:prstGeom>
          <a:noFill/>
        </p:spPr>
        <p:txBody>
          <a:bodyPr wrap="square" rtlCol="0">
            <a:spAutoFit/>
          </a:bodyPr>
          <a:lstStyle/>
          <a:p>
            <a:r>
              <a:rPr lang="en-US" sz="8400" dirty="0" smtClean="0"/>
              <a:t>Using the IPython Notebook as Lab Notebook</a:t>
            </a:r>
            <a:endParaRPr lang="en-US" sz="8400" dirty="0"/>
          </a:p>
        </p:txBody>
      </p:sp>
      <p:sp>
        <p:nvSpPr>
          <p:cNvPr id="5" name="Textfeld 4"/>
          <p:cNvSpPr txBox="1"/>
          <p:nvPr/>
        </p:nvSpPr>
        <p:spPr>
          <a:xfrm>
            <a:off x="17243372" y="2194560"/>
            <a:ext cx="8317020" cy="677108"/>
          </a:xfrm>
          <a:prstGeom prst="rect">
            <a:avLst/>
          </a:prstGeom>
          <a:noFill/>
        </p:spPr>
        <p:txBody>
          <a:bodyPr wrap="none" rtlCol="0">
            <a:spAutoFit/>
          </a:bodyPr>
          <a:lstStyle/>
          <a:p>
            <a:r>
              <a:rPr lang="de-DE" sz="3800" dirty="0" smtClean="0"/>
              <a:t>Jürgen Hasch, juergen.hasch@elbonia.de</a:t>
            </a:r>
            <a:endParaRPr lang="de-DE" sz="3800" dirty="0"/>
          </a:p>
        </p:txBody>
      </p:sp>
      <p:sp>
        <p:nvSpPr>
          <p:cNvPr id="9" name="Abgerundetes Rechteck 8"/>
          <p:cNvSpPr/>
          <p:nvPr/>
        </p:nvSpPr>
        <p:spPr>
          <a:xfrm>
            <a:off x="332140" y="3389813"/>
            <a:ext cx="10080000" cy="26146758"/>
          </a:xfrm>
          <a:prstGeom prst="roundRect">
            <a:avLst>
              <a:gd name="adj" fmla="val 84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p:cNvSpPr/>
          <p:nvPr/>
        </p:nvSpPr>
        <p:spPr>
          <a:xfrm>
            <a:off x="11034048" y="3364412"/>
            <a:ext cx="10080000" cy="26172159"/>
          </a:xfrm>
          <a:prstGeom prst="roundRect">
            <a:avLst>
              <a:gd name="adj" fmla="val 97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3968200" y="3546237"/>
            <a:ext cx="2807880" cy="1015663"/>
          </a:xfrm>
          <a:prstGeom prst="rect">
            <a:avLst/>
          </a:prstGeom>
          <a:noFill/>
        </p:spPr>
        <p:txBody>
          <a:bodyPr wrap="square" rtlCol="0">
            <a:spAutoFit/>
          </a:bodyPr>
          <a:lstStyle/>
          <a:p>
            <a:r>
              <a:rPr lang="de-DE" sz="6000" dirty="0" smtClean="0"/>
              <a:t>Abstract</a:t>
            </a:r>
            <a:endParaRPr lang="de-DE" sz="6000" dirty="0"/>
          </a:p>
        </p:txBody>
      </p:sp>
      <p:sp>
        <p:nvSpPr>
          <p:cNvPr id="15" name="Textfeld 14"/>
          <p:cNvSpPr txBox="1"/>
          <p:nvPr/>
        </p:nvSpPr>
        <p:spPr>
          <a:xfrm>
            <a:off x="3399374" y="8732049"/>
            <a:ext cx="3945532" cy="1015663"/>
          </a:xfrm>
          <a:prstGeom prst="rect">
            <a:avLst/>
          </a:prstGeom>
          <a:noFill/>
        </p:spPr>
        <p:txBody>
          <a:bodyPr wrap="square" rtlCol="0">
            <a:spAutoFit/>
          </a:bodyPr>
          <a:lstStyle/>
          <a:p>
            <a:r>
              <a:rPr lang="de-DE" sz="6000" dirty="0" smtClean="0"/>
              <a:t>Motivation</a:t>
            </a:r>
            <a:endParaRPr lang="de-DE" sz="6000" dirty="0"/>
          </a:p>
        </p:txBody>
      </p:sp>
      <p:sp>
        <p:nvSpPr>
          <p:cNvPr id="18" name="Textfeld 17"/>
          <p:cNvSpPr txBox="1"/>
          <p:nvPr/>
        </p:nvSpPr>
        <p:spPr>
          <a:xfrm>
            <a:off x="390433" y="4588535"/>
            <a:ext cx="9975589" cy="4185761"/>
          </a:xfrm>
          <a:prstGeom prst="rect">
            <a:avLst/>
          </a:prstGeom>
          <a:noFill/>
        </p:spPr>
        <p:txBody>
          <a:bodyPr wrap="square" rtlCol="0">
            <a:spAutoFit/>
          </a:bodyPr>
          <a:lstStyle/>
          <a:p>
            <a:r>
              <a:rPr lang="en-US" sz="3800" dirty="0" smtClean="0"/>
              <a:t>The IPython (Jupyter) notebook comes very close to the ideal electronic version of an engineer’s lab notebook. It is easy to use, allows combining text, formulas, graphics, plots and tables, can do live calculations, and can be used to generate static documentation. Customizing the notebook with extensions significantly improves the workflow.</a:t>
            </a:r>
            <a:endParaRPr lang="en-US" sz="3800" dirty="0"/>
          </a:p>
        </p:txBody>
      </p:sp>
      <p:sp>
        <p:nvSpPr>
          <p:cNvPr id="20" name="Textfeld 19"/>
          <p:cNvSpPr txBox="1"/>
          <p:nvPr/>
        </p:nvSpPr>
        <p:spPr>
          <a:xfrm>
            <a:off x="13473421" y="3593193"/>
            <a:ext cx="5201254" cy="1015663"/>
          </a:xfrm>
          <a:prstGeom prst="rect">
            <a:avLst/>
          </a:prstGeom>
          <a:noFill/>
        </p:spPr>
        <p:txBody>
          <a:bodyPr wrap="square" rtlCol="0">
            <a:spAutoFit/>
          </a:bodyPr>
          <a:lstStyle/>
          <a:p>
            <a:r>
              <a:rPr lang="de-DE" sz="6000" dirty="0"/>
              <a:t>Computer </a:t>
            </a:r>
            <a:r>
              <a:rPr lang="de-DE" sz="6000" dirty="0" smtClean="0"/>
              <a:t>Tools</a:t>
            </a:r>
            <a:endParaRPr lang="de-DE" sz="6000" dirty="0"/>
          </a:p>
        </p:txBody>
      </p:sp>
      <p:sp>
        <p:nvSpPr>
          <p:cNvPr id="23" name="Abgerundetes Rechteck 22"/>
          <p:cNvSpPr/>
          <p:nvPr/>
        </p:nvSpPr>
        <p:spPr>
          <a:xfrm>
            <a:off x="32461027" y="25868920"/>
            <a:ext cx="10080000" cy="3699182"/>
          </a:xfrm>
          <a:prstGeom prst="roundRect">
            <a:avLst>
              <a:gd name="adj" fmla="val 193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p:cNvSpPr txBox="1"/>
          <p:nvPr/>
        </p:nvSpPr>
        <p:spPr>
          <a:xfrm>
            <a:off x="35934380" y="25807592"/>
            <a:ext cx="3181748" cy="1015663"/>
          </a:xfrm>
          <a:prstGeom prst="rect">
            <a:avLst/>
          </a:prstGeom>
          <a:noFill/>
        </p:spPr>
        <p:txBody>
          <a:bodyPr wrap="square" rtlCol="0">
            <a:spAutoFit/>
          </a:bodyPr>
          <a:lstStyle/>
          <a:p>
            <a:r>
              <a:rPr lang="en-US" sz="6000" smtClean="0"/>
              <a:t>Wish List</a:t>
            </a:r>
            <a:endParaRPr lang="en-US" sz="6000" dirty="0"/>
          </a:p>
        </p:txBody>
      </p:sp>
      <p:sp>
        <p:nvSpPr>
          <p:cNvPr id="25" name="Textfeld 24"/>
          <p:cNvSpPr txBox="1"/>
          <p:nvPr/>
        </p:nvSpPr>
        <p:spPr>
          <a:xfrm>
            <a:off x="32666165" y="26562215"/>
            <a:ext cx="10137598" cy="3016210"/>
          </a:xfrm>
          <a:prstGeom prst="rect">
            <a:avLst/>
          </a:prstGeom>
          <a:noFill/>
        </p:spPr>
        <p:txBody>
          <a:bodyPr wrap="square" rtlCol="0">
            <a:spAutoFit/>
          </a:bodyPr>
          <a:lstStyle/>
          <a:p>
            <a:pPr marL="377825" indent="-377825">
              <a:buFont typeface="Arial" charset="0"/>
              <a:buChar char="•"/>
            </a:pPr>
            <a:r>
              <a:rPr lang="en-US" sz="3800" dirty="0" smtClean="0"/>
              <a:t>Hierarchy, allow to collapse parts of a notebook</a:t>
            </a:r>
          </a:p>
          <a:p>
            <a:pPr marL="377825" indent="-377825">
              <a:buFont typeface="Arial" charset="0"/>
              <a:buChar char="•"/>
            </a:pPr>
            <a:r>
              <a:rPr lang="en-US" sz="3800" dirty="0" smtClean="0"/>
              <a:t>Keep notebook and data together ('projects’)</a:t>
            </a:r>
          </a:p>
          <a:p>
            <a:pPr marL="377825" indent="-377825">
              <a:buFont typeface="Arial" charset="0"/>
              <a:buChar char="•"/>
            </a:pPr>
            <a:r>
              <a:rPr lang="en-US" sz="3800" dirty="0" smtClean="0"/>
              <a:t>Versioning, visual diffing</a:t>
            </a:r>
          </a:p>
          <a:p>
            <a:pPr marL="377825" indent="-377825">
              <a:buFont typeface="Arial" charset="0"/>
              <a:buChar char="•"/>
            </a:pPr>
            <a:r>
              <a:rPr lang="en-US" sz="3800" dirty="0" smtClean="0"/>
              <a:t>Templates based on existing notebooks</a:t>
            </a:r>
          </a:p>
          <a:p>
            <a:pPr marL="377825" indent="-377825">
              <a:buFont typeface="Arial" charset="0"/>
              <a:buChar char="•"/>
            </a:pPr>
            <a:r>
              <a:rPr lang="en-US" sz="3800" dirty="0" smtClean="0"/>
              <a:t>Easy Export into something ‘looking good’</a:t>
            </a:r>
            <a:endParaRPr lang="en-US" sz="3800" dirty="0"/>
          </a:p>
        </p:txBody>
      </p:sp>
      <p:sp>
        <p:nvSpPr>
          <p:cNvPr id="27" name="Textfeld 26"/>
          <p:cNvSpPr txBox="1"/>
          <p:nvPr/>
        </p:nvSpPr>
        <p:spPr>
          <a:xfrm>
            <a:off x="390433" y="9705464"/>
            <a:ext cx="9975589" cy="4185761"/>
          </a:xfrm>
          <a:prstGeom prst="rect">
            <a:avLst/>
          </a:prstGeom>
          <a:noFill/>
        </p:spPr>
        <p:txBody>
          <a:bodyPr wrap="square" rtlCol="0">
            <a:spAutoFit/>
          </a:bodyPr>
          <a:lstStyle/>
          <a:p>
            <a:r>
              <a:rPr lang="en-US" sz="3800" dirty="0" smtClean="0"/>
              <a:t>Scientists </a:t>
            </a:r>
            <a:r>
              <a:rPr lang="en-US" sz="3800" dirty="0"/>
              <a:t>and </a:t>
            </a:r>
            <a:r>
              <a:rPr lang="en-US" sz="3800" dirty="0" smtClean="0"/>
              <a:t>engineers </a:t>
            </a:r>
            <a:r>
              <a:rPr lang="en-US" sz="3800" dirty="0"/>
              <a:t>keep a lab notebook to write down new ideas, do simple calculation or document measurements. </a:t>
            </a:r>
            <a:endParaRPr lang="en-US" sz="3800" dirty="0" smtClean="0"/>
          </a:p>
          <a:p>
            <a:r>
              <a:rPr lang="en-US" sz="3800" dirty="0" smtClean="0"/>
              <a:t>It is still the </a:t>
            </a:r>
            <a:r>
              <a:rPr lang="en-US" sz="3800" dirty="0"/>
              <a:t>single most important tool, and </a:t>
            </a:r>
            <a:r>
              <a:rPr lang="en-US" sz="3800" dirty="0" smtClean="0"/>
              <a:t>often </a:t>
            </a:r>
            <a:r>
              <a:rPr lang="en-US" sz="3800" dirty="0"/>
              <a:t>the primary means of </a:t>
            </a:r>
            <a:r>
              <a:rPr lang="en-US" sz="3800" dirty="0" smtClean="0"/>
              <a:t>documentation, even in the computer age. The </a:t>
            </a:r>
            <a:r>
              <a:rPr lang="en-US" sz="3800" dirty="0"/>
              <a:t>picture shows a page of Enrico Fermi's lab </a:t>
            </a:r>
            <a:r>
              <a:rPr lang="en-US" sz="3800" dirty="0" smtClean="0"/>
              <a:t>notebook:</a:t>
            </a:r>
            <a:endParaRPr lang="en-US" sz="3800" dirty="0"/>
          </a:p>
        </p:txBody>
      </p:sp>
      <p:pic>
        <p:nvPicPr>
          <p:cNvPr id="13" name="Bild 12"/>
          <p:cNvPicPr>
            <a:picLocks noChangeAspect="1"/>
          </p:cNvPicPr>
          <p:nvPr/>
        </p:nvPicPr>
        <p:blipFill>
          <a:blip r:embed="rId4"/>
          <a:stretch>
            <a:fillRect/>
          </a:stretch>
        </p:blipFill>
        <p:spPr>
          <a:xfrm>
            <a:off x="542833" y="14235817"/>
            <a:ext cx="9613620" cy="6049951"/>
          </a:xfrm>
          <a:prstGeom prst="rect">
            <a:avLst/>
          </a:prstGeom>
        </p:spPr>
      </p:pic>
      <p:sp>
        <p:nvSpPr>
          <p:cNvPr id="29" name="Textfeld 28"/>
          <p:cNvSpPr txBox="1"/>
          <p:nvPr/>
        </p:nvSpPr>
        <p:spPr>
          <a:xfrm>
            <a:off x="390433" y="20769626"/>
            <a:ext cx="9963414" cy="7771358"/>
          </a:xfrm>
          <a:prstGeom prst="rect">
            <a:avLst/>
          </a:prstGeom>
          <a:noFill/>
        </p:spPr>
        <p:txBody>
          <a:bodyPr wrap="square" rtlCol="0">
            <a:spAutoFit/>
          </a:bodyPr>
          <a:lstStyle/>
          <a:p>
            <a:r>
              <a:rPr lang="en-US" sz="3800" dirty="0"/>
              <a:t>Entries in a lab notebook typically contain a heading, the current date, text, tables, math, drawings, and calculations. </a:t>
            </a:r>
            <a:endParaRPr lang="en-US" sz="3800" dirty="0" smtClean="0"/>
          </a:p>
          <a:p>
            <a:pPr>
              <a:spcBef>
                <a:spcPts val="600"/>
              </a:spcBef>
            </a:pPr>
            <a:r>
              <a:rPr lang="en-US" sz="3800" dirty="0" smtClean="0"/>
              <a:t>As </a:t>
            </a:r>
            <a:r>
              <a:rPr lang="en-US" sz="3800" dirty="0"/>
              <a:t>computers have become an integral part of research and engineering, having a computer-based tool that essentially allows the same workflow as with a handwritten lab </a:t>
            </a:r>
            <a:r>
              <a:rPr lang="en-US" sz="3800" dirty="0" smtClean="0"/>
              <a:t>note-book </a:t>
            </a:r>
            <a:r>
              <a:rPr lang="en-US" sz="3800" dirty="0"/>
              <a:t>becomes </a:t>
            </a:r>
            <a:r>
              <a:rPr lang="en-US" sz="3800" dirty="0" smtClean="0"/>
              <a:t>inevitable. The proper tool…</a:t>
            </a:r>
          </a:p>
          <a:p>
            <a:pPr marL="571500" indent="-571500">
              <a:buFont typeface="Arial" charset="0"/>
              <a:buChar char="•"/>
            </a:pPr>
            <a:r>
              <a:rPr lang="en-US" sz="3800" dirty="0" smtClean="0"/>
              <a:t>Is easy </a:t>
            </a:r>
            <a:r>
              <a:rPr lang="en-US" sz="3800" dirty="0"/>
              <a:t>to use (think pencil and </a:t>
            </a:r>
            <a:r>
              <a:rPr lang="en-US" sz="3800" dirty="0" smtClean="0"/>
              <a:t>paper)</a:t>
            </a:r>
          </a:p>
          <a:p>
            <a:pPr marL="571500" indent="-571500">
              <a:buFont typeface="Arial" charset="0"/>
              <a:buChar char="•"/>
            </a:pPr>
            <a:r>
              <a:rPr lang="en-US" sz="3800" dirty="0" smtClean="0"/>
              <a:t>Can </a:t>
            </a:r>
            <a:r>
              <a:rPr lang="en-US" sz="3800" dirty="0"/>
              <a:t>do text, formulas, graphics, plots, </a:t>
            </a:r>
            <a:r>
              <a:rPr lang="en-US" sz="3800" dirty="0" smtClean="0"/>
              <a:t>tables</a:t>
            </a:r>
          </a:p>
          <a:p>
            <a:pPr marL="571500" indent="-571500">
              <a:buFont typeface="Arial" charset="0"/>
              <a:buChar char="•"/>
            </a:pPr>
            <a:r>
              <a:rPr lang="en-US" sz="3800" dirty="0" smtClean="0"/>
              <a:t>Can </a:t>
            </a:r>
            <a:r>
              <a:rPr lang="en-US" sz="3800" dirty="0"/>
              <a:t>do </a:t>
            </a:r>
            <a:r>
              <a:rPr lang="en-US" sz="3800" dirty="0" smtClean="0"/>
              <a:t>calculations</a:t>
            </a:r>
          </a:p>
          <a:p>
            <a:pPr marL="571500" indent="-571500">
              <a:buFont typeface="Arial" charset="0"/>
              <a:buChar char="•"/>
            </a:pPr>
            <a:r>
              <a:rPr lang="en-US" sz="3800" dirty="0" smtClean="0"/>
              <a:t>Can </a:t>
            </a:r>
            <a:r>
              <a:rPr lang="en-US" sz="3800" dirty="0"/>
              <a:t>be </a:t>
            </a:r>
            <a:r>
              <a:rPr lang="en-US" sz="3800" dirty="0" smtClean="0"/>
              <a:t>reused</a:t>
            </a:r>
          </a:p>
          <a:p>
            <a:pPr marL="571500" indent="-571500">
              <a:buFont typeface="Arial" charset="0"/>
              <a:buChar char="•"/>
            </a:pPr>
            <a:r>
              <a:rPr lang="en-US" sz="3800" dirty="0" smtClean="0"/>
              <a:t>Is </a:t>
            </a:r>
            <a:r>
              <a:rPr lang="en-US" sz="3800" dirty="0"/>
              <a:t>useful for documentation</a:t>
            </a:r>
          </a:p>
        </p:txBody>
      </p:sp>
      <p:sp>
        <p:nvSpPr>
          <p:cNvPr id="30" name="Textfeld 29"/>
          <p:cNvSpPr txBox="1"/>
          <p:nvPr/>
        </p:nvSpPr>
        <p:spPr>
          <a:xfrm>
            <a:off x="11109501" y="4817135"/>
            <a:ext cx="6291175" cy="15881271"/>
          </a:xfrm>
          <a:prstGeom prst="rect">
            <a:avLst/>
          </a:prstGeom>
          <a:noFill/>
        </p:spPr>
        <p:txBody>
          <a:bodyPr wrap="square" rtlCol="0">
            <a:spAutoFit/>
          </a:bodyPr>
          <a:lstStyle/>
          <a:p>
            <a:pPr marL="325438" indent="-325438">
              <a:buFont typeface="Arial" charset="0"/>
              <a:buChar char="•"/>
            </a:pPr>
            <a:r>
              <a:rPr lang="en-US" sz="3800" b="1" dirty="0" smtClean="0"/>
              <a:t>Word</a:t>
            </a:r>
            <a:r>
              <a:rPr lang="en-US" sz="3800" dirty="0" smtClean="0"/>
              <a:t>: The </a:t>
            </a:r>
            <a:r>
              <a:rPr lang="en-US" sz="3800" dirty="0"/>
              <a:t>main tool being used </a:t>
            </a:r>
            <a:r>
              <a:rPr lang="en-US" sz="3800" dirty="0" smtClean="0"/>
              <a:t>even nowadays </a:t>
            </a:r>
            <a:r>
              <a:rPr lang="en-US" sz="3800" dirty="0"/>
              <a:t>is Microsoft Word. </a:t>
            </a:r>
            <a:r>
              <a:rPr lang="en-US" sz="3800" dirty="0" smtClean="0"/>
              <a:t/>
            </a:r>
            <a:br>
              <a:rPr lang="en-US" sz="3800" dirty="0" smtClean="0"/>
            </a:br>
            <a:r>
              <a:rPr lang="en-US" sz="3800" dirty="0" smtClean="0"/>
              <a:t>Shocking </a:t>
            </a:r>
            <a:r>
              <a:rPr lang="en-US" sz="3800" dirty="0"/>
              <a:t>but true</a:t>
            </a:r>
            <a:r>
              <a:rPr lang="en-US" sz="3800" dirty="0" smtClean="0"/>
              <a:t>.</a:t>
            </a:r>
            <a:br>
              <a:rPr lang="en-US" sz="3800" dirty="0" smtClean="0"/>
            </a:br>
            <a:r>
              <a:rPr lang="en-US" sz="3800" dirty="0" smtClean="0"/>
              <a:t>For calculations </a:t>
            </a:r>
            <a:r>
              <a:rPr lang="en-US" sz="3800" dirty="0"/>
              <a:t>and generating plots, </a:t>
            </a:r>
            <a:r>
              <a:rPr lang="en-US" sz="3800" dirty="0" smtClean="0"/>
              <a:t/>
            </a:r>
            <a:br>
              <a:rPr lang="en-US" sz="3800" dirty="0" smtClean="0"/>
            </a:br>
            <a:r>
              <a:rPr lang="en-US" sz="3800" dirty="0" smtClean="0"/>
              <a:t>additional tools </a:t>
            </a:r>
            <a:r>
              <a:rPr lang="en-US" sz="3800" dirty="0"/>
              <a:t>like </a:t>
            </a:r>
            <a:r>
              <a:rPr lang="en-US" sz="3800" dirty="0" smtClean="0"/>
              <a:t/>
            </a:r>
            <a:br>
              <a:rPr lang="en-US" sz="3800" dirty="0" smtClean="0"/>
            </a:br>
            <a:r>
              <a:rPr lang="en-US" sz="3800" dirty="0" err="1" smtClean="0"/>
              <a:t>Matlab</a:t>
            </a:r>
            <a:r>
              <a:rPr lang="en-US" sz="3800" dirty="0" smtClean="0"/>
              <a:t> are used.</a:t>
            </a:r>
          </a:p>
          <a:p>
            <a:pPr marL="325438" indent="-325438">
              <a:buFont typeface="Arial" charset="0"/>
              <a:buChar char="•"/>
            </a:pPr>
            <a:r>
              <a:rPr lang="en-US" sz="3800" b="1" dirty="0" smtClean="0"/>
              <a:t>Mathematica</a:t>
            </a:r>
            <a:r>
              <a:rPr lang="en-US" sz="3800" dirty="0" smtClean="0"/>
              <a:t>: A </a:t>
            </a:r>
            <a:r>
              <a:rPr lang="en-US" sz="3800" dirty="0"/>
              <a:t>powerful tool </a:t>
            </a:r>
            <a:r>
              <a:rPr lang="en-US" sz="3800" dirty="0" smtClean="0"/>
              <a:t>geared </a:t>
            </a:r>
            <a:r>
              <a:rPr lang="en-US" sz="3800" dirty="0"/>
              <a:t>towards </a:t>
            </a:r>
            <a:r>
              <a:rPr lang="en-US" sz="3800" dirty="0" err="1" smtClean="0"/>
              <a:t>mathe-matical</a:t>
            </a:r>
            <a:r>
              <a:rPr lang="en-US" sz="3800" dirty="0" smtClean="0"/>
              <a:t> </a:t>
            </a:r>
            <a:r>
              <a:rPr lang="en-US" sz="3800" dirty="0"/>
              <a:t>formulation of </a:t>
            </a:r>
            <a:r>
              <a:rPr lang="en-US" sz="3800" dirty="0" smtClean="0"/>
              <a:t>problems. </a:t>
            </a:r>
            <a:r>
              <a:rPr lang="en-US" sz="3800" dirty="0"/>
              <a:t>It is not easy to use (</a:t>
            </a:r>
            <a:r>
              <a:rPr lang="en-US" sz="3800" dirty="0" smtClean="0"/>
              <a:t>think: </a:t>
            </a:r>
            <a:r>
              <a:rPr lang="en-US" sz="3800" dirty="0"/>
              <a:t>pencil and paper), unless </a:t>
            </a:r>
            <a:r>
              <a:rPr lang="en-US" sz="3800" dirty="0" smtClean="0"/>
              <a:t>one spends </a:t>
            </a:r>
            <a:r>
              <a:rPr lang="en-US" sz="3800" dirty="0"/>
              <a:t>considerable </a:t>
            </a:r>
            <a:r>
              <a:rPr lang="en-US" sz="3800" dirty="0" smtClean="0"/>
              <a:t>time learning it.</a:t>
            </a:r>
          </a:p>
          <a:p>
            <a:pPr marL="325438" indent="-325438">
              <a:buFont typeface="Arial" charset="0"/>
              <a:buChar char="•"/>
            </a:pPr>
            <a:r>
              <a:rPr lang="en-US" sz="3800" b="1" dirty="0" smtClean="0"/>
              <a:t>Mathcad: </a:t>
            </a:r>
            <a:r>
              <a:rPr lang="en-US" sz="3800" dirty="0" smtClean="0"/>
              <a:t>Explicitly </a:t>
            </a:r>
            <a:r>
              <a:rPr lang="en-US" sz="3800" dirty="0"/>
              <a:t>designed </a:t>
            </a:r>
            <a:r>
              <a:rPr lang="en-US" sz="3800" dirty="0" smtClean="0"/>
              <a:t>as </a:t>
            </a:r>
            <a:r>
              <a:rPr lang="en-US" sz="3800" dirty="0"/>
              <a:t>engineering tool. Allows putting in formulas in mathematical notation and doing </a:t>
            </a:r>
            <a:r>
              <a:rPr lang="en-US" sz="3800" dirty="0" smtClean="0"/>
              <a:t>actual calculations. </a:t>
            </a:r>
            <a:br>
              <a:rPr lang="en-US" sz="3800" dirty="0" smtClean="0"/>
            </a:br>
            <a:r>
              <a:rPr lang="en-US" sz="3800" dirty="0" smtClean="0"/>
              <a:t>My experience: Limited capabilities, closed to the outside world, bugs</a:t>
            </a:r>
            <a:r>
              <a:rPr lang="en-US" sz="3800" dirty="0"/>
              <a:t>.</a:t>
            </a:r>
            <a:endParaRPr lang="en-US" sz="3800" dirty="0" smtClean="0"/>
          </a:p>
          <a:p>
            <a:pPr marL="325438" indent="-325438">
              <a:buFont typeface="Arial" charset="0"/>
              <a:buChar char="•"/>
            </a:pPr>
            <a:r>
              <a:rPr lang="en-US" sz="3800" b="1" dirty="0" smtClean="0"/>
              <a:t>IPython notebook</a:t>
            </a:r>
            <a:r>
              <a:rPr lang="en-US" sz="3800" dirty="0" smtClean="0"/>
              <a:t>: Allows </a:t>
            </a:r>
            <a:r>
              <a:rPr lang="en-US" sz="3800" dirty="0"/>
              <a:t>combining text, formulas, and graphics. And </a:t>
            </a:r>
            <a:r>
              <a:rPr lang="en-US" sz="3800" dirty="0" smtClean="0"/>
              <a:t>gives </a:t>
            </a:r>
            <a:r>
              <a:rPr lang="en-US" sz="3800" dirty="0"/>
              <a:t>you the power if Python. </a:t>
            </a:r>
          </a:p>
        </p:txBody>
      </p:sp>
      <p:pic>
        <p:nvPicPr>
          <p:cNvPr id="31" name="Bild 30"/>
          <p:cNvPicPr>
            <a:picLocks noChangeAspect="1"/>
          </p:cNvPicPr>
          <p:nvPr/>
        </p:nvPicPr>
        <p:blipFill>
          <a:blip r:embed="rId5"/>
          <a:stretch>
            <a:fillRect/>
          </a:stretch>
        </p:blipFill>
        <p:spPr>
          <a:xfrm>
            <a:off x="17313392" y="9423976"/>
            <a:ext cx="3597033" cy="4508282"/>
          </a:xfrm>
          <a:prstGeom prst="rect">
            <a:avLst/>
          </a:prstGeom>
        </p:spPr>
      </p:pic>
      <p:pic>
        <p:nvPicPr>
          <p:cNvPr id="32" name="Bild 31"/>
          <p:cNvPicPr>
            <a:picLocks noChangeAspect="1"/>
          </p:cNvPicPr>
          <p:nvPr/>
        </p:nvPicPr>
        <p:blipFill>
          <a:blip r:embed="rId6"/>
          <a:stretch>
            <a:fillRect/>
          </a:stretch>
        </p:blipFill>
        <p:spPr>
          <a:xfrm>
            <a:off x="17462983" y="14079870"/>
            <a:ext cx="3291218" cy="3339571"/>
          </a:xfrm>
          <a:prstGeom prst="rect">
            <a:avLst/>
          </a:prstGeom>
        </p:spPr>
      </p:pic>
      <p:pic>
        <p:nvPicPr>
          <p:cNvPr id="33" name="Bild 32"/>
          <p:cNvPicPr>
            <a:picLocks noChangeAspect="1"/>
          </p:cNvPicPr>
          <p:nvPr/>
        </p:nvPicPr>
        <p:blipFill>
          <a:blip r:embed="rId7"/>
          <a:stretch>
            <a:fillRect/>
          </a:stretch>
        </p:blipFill>
        <p:spPr>
          <a:xfrm>
            <a:off x="17429432" y="17718075"/>
            <a:ext cx="3420410" cy="3180807"/>
          </a:xfrm>
          <a:prstGeom prst="rect">
            <a:avLst/>
          </a:prstGeom>
        </p:spPr>
      </p:pic>
      <p:sp>
        <p:nvSpPr>
          <p:cNvPr id="34" name="Textfeld 33"/>
          <p:cNvSpPr txBox="1"/>
          <p:nvPr/>
        </p:nvSpPr>
        <p:spPr>
          <a:xfrm>
            <a:off x="34673954" y="3546237"/>
            <a:ext cx="5607819" cy="1015663"/>
          </a:xfrm>
          <a:prstGeom prst="rect">
            <a:avLst/>
          </a:prstGeom>
          <a:noFill/>
        </p:spPr>
        <p:txBody>
          <a:bodyPr wrap="square" rtlCol="0">
            <a:spAutoFit/>
          </a:bodyPr>
          <a:lstStyle/>
          <a:p>
            <a:r>
              <a:rPr lang="en-US" sz="6000" dirty="0" smtClean="0"/>
              <a:t>Another Example</a:t>
            </a:r>
            <a:endParaRPr lang="en-US" sz="6000" dirty="0"/>
          </a:p>
        </p:txBody>
      </p:sp>
      <p:sp>
        <p:nvSpPr>
          <p:cNvPr id="36" name="Textfeld 35"/>
          <p:cNvSpPr txBox="1"/>
          <p:nvPr/>
        </p:nvSpPr>
        <p:spPr>
          <a:xfrm>
            <a:off x="11098098" y="20894958"/>
            <a:ext cx="8541092" cy="1015663"/>
          </a:xfrm>
          <a:prstGeom prst="rect">
            <a:avLst/>
          </a:prstGeom>
          <a:noFill/>
        </p:spPr>
        <p:txBody>
          <a:bodyPr wrap="square" rtlCol="0">
            <a:spAutoFit/>
          </a:bodyPr>
          <a:lstStyle/>
          <a:p>
            <a:r>
              <a:rPr lang="en-US" sz="6000" dirty="0" smtClean="0"/>
              <a:t>The Python Ecosystem</a:t>
            </a:r>
            <a:endParaRPr lang="en-US" sz="6000" dirty="0"/>
          </a:p>
        </p:txBody>
      </p:sp>
      <p:sp>
        <p:nvSpPr>
          <p:cNvPr id="37" name="Textfeld 36"/>
          <p:cNvSpPr txBox="1"/>
          <p:nvPr/>
        </p:nvSpPr>
        <p:spPr>
          <a:xfrm>
            <a:off x="11087282" y="21773838"/>
            <a:ext cx="10026636" cy="7109639"/>
          </a:xfrm>
          <a:prstGeom prst="rect">
            <a:avLst/>
          </a:prstGeom>
          <a:noFill/>
        </p:spPr>
        <p:txBody>
          <a:bodyPr wrap="square" rtlCol="0">
            <a:spAutoFit/>
          </a:bodyPr>
          <a:lstStyle/>
          <a:p>
            <a:r>
              <a:rPr lang="en-US" sz="3800" dirty="0"/>
              <a:t>So what makes Python and the IPython notebook </a:t>
            </a:r>
            <a:r>
              <a:rPr lang="en-US" sz="3800" dirty="0" smtClean="0"/>
              <a:t>a </a:t>
            </a:r>
            <a:r>
              <a:rPr lang="en-US" sz="3800" dirty="0"/>
              <a:t>good choice </a:t>
            </a:r>
            <a:r>
              <a:rPr lang="en-US" sz="3800" dirty="0" smtClean="0"/>
              <a:t>?</a:t>
            </a:r>
          </a:p>
          <a:p>
            <a:pPr marL="363538" indent="-363538">
              <a:buFont typeface="Arial" charset="0"/>
              <a:buChar char="•"/>
            </a:pPr>
            <a:r>
              <a:rPr lang="en-US" sz="3800" dirty="0" smtClean="0"/>
              <a:t>Python </a:t>
            </a:r>
            <a:r>
              <a:rPr lang="en-US" sz="3800" dirty="0"/>
              <a:t>is a modern general-purpose language with a focus on making it fast and easy </a:t>
            </a:r>
            <a:r>
              <a:rPr lang="en-US" sz="3800" dirty="0" smtClean="0"/>
              <a:t>to use. </a:t>
            </a:r>
          </a:p>
          <a:p>
            <a:pPr marL="363538" indent="-363538">
              <a:buFont typeface="Arial" charset="0"/>
              <a:buChar char="•"/>
            </a:pPr>
            <a:r>
              <a:rPr lang="en-US" sz="3800" dirty="0" smtClean="0"/>
              <a:t>The ecosystem: There's </a:t>
            </a:r>
            <a:r>
              <a:rPr lang="en-US" sz="3800" dirty="0"/>
              <a:t>a package for that! </a:t>
            </a:r>
            <a:r>
              <a:rPr lang="en-US" sz="3800" dirty="0" smtClean="0"/>
              <a:t/>
            </a:r>
            <a:br>
              <a:rPr lang="en-US" sz="3800" dirty="0" smtClean="0"/>
            </a:br>
            <a:r>
              <a:rPr lang="en-US" sz="3800" dirty="0" smtClean="0"/>
              <a:t>For </a:t>
            </a:r>
            <a:r>
              <a:rPr lang="en-US" sz="3800" dirty="0"/>
              <a:t>mathematics, plotting, optimization, data formats, internet protocols</a:t>
            </a:r>
            <a:r>
              <a:rPr lang="en-US" sz="3800" dirty="0" smtClean="0"/>
              <a:t>.</a:t>
            </a:r>
          </a:p>
          <a:p>
            <a:pPr marL="363538" indent="-363538">
              <a:buFont typeface="Arial" charset="0"/>
              <a:buChar char="•"/>
            </a:pPr>
            <a:r>
              <a:rPr lang="en-US" sz="3800" dirty="0" smtClean="0"/>
              <a:t>The </a:t>
            </a:r>
            <a:r>
              <a:rPr lang="en-US" sz="3800" dirty="0"/>
              <a:t>notebook </a:t>
            </a:r>
            <a:r>
              <a:rPr lang="en-US" sz="3800" dirty="0" smtClean="0"/>
              <a:t>frontend running in a web browser.</a:t>
            </a:r>
          </a:p>
          <a:p>
            <a:pPr marL="363538" indent="-363538">
              <a:buFont typeface="Arial" charset="0"/>
              <a:buChar char="•"/>
            </a:pPr>
            <a:r>
              <a:rPr lang="en-US" sz="3800" dirty="0" smtClean="0"/>
              <a:t>The extensibility: IPython extensions allow </a:t>
            </a:r>
            <a:r>
              <a:rPr lang="en-US" sz="3800" dirty="0"/>
              <a:t>adding functionality to the </a:t>
            </a:r>
            <a:r>
              <a:rPr lang="en-US" sz="3800" dirty="0" smtClean="0"/>
              <a:t>interpreter and the frontend.</a:t>
            </a:r>
            <a:endParaRPr lang="en-US" sz="3800" dirty="0"/>
          </a:p>
        </p:txBody>
      </p:sp>
      <p:sp>
        <p:nvSpPr>
          <p:cNvPr id="40" name="Textfeld 39"/>
          <p:cNvSpPr txBox="1"/>
          <p:nvPr/>
        </p:nvSpPr>
        <p:spPr>
          <a:xfrm>
            <a:off x="24852185" y="3567361"/>
            <a:ext cx="4765892" cy="1015663"/>
          </a:xfrm>
          <a:prstGeom prst="rect">
            <a:avLst/>
          </a:prstGeom>
          <a:noFill/>
        </p:spPr>
        <p:txBody>
          <a:bodyPr wrap="square" rtlCol="0">
            <a:spAutoFit/>
          </a:bodyPr>
          <a:lstStyle/>
          <a:p>
            <a:r>
              <a:rPr lang="en-US" sz="6000" dirty="0" smtClean="0"/>
              <a:t>Customization</a:t>
            </a:r>
            <a:endParaRPr lang="en-US" sz="6000" dirty="0"/>
          </a:p>
        </p:txBody>
      </p:sp>
      <p:sp>
        <p:nvSpPr>
          <p:cNvPr id="42" name="Textfeld 41"/>
          <p:cNvSpPr txBox="1"/>
          <p:nvPr/>
        </p:nvSpPr>
        <p:spPr>
          <a:xfrm>
            <a:off x="21845418" y="4367243"/>
            <a:ext cx="9816009" cy="2262158"/>
          </a:xfrm>
          <a:prstGeom prst="rect">
            <a:avLst/>
          </a:prstGeom>
          <a:noFill/>
        </p:spPr>
        <p:txBody>
          <a:bodyPr wrap="square" rtlCol="0">
            <a:spAutoFit/>
          </a:bodyPr>
          <a:lstStyle/>
          <a:p>
            <a:pPr marL="355600" indent="-355600">
              <a:spcAft>
                <a:spcPts val="7800"/>
              </a:spcAft>
              <a:buFont typeface="Arial" charset="0"/>
              <a:buChar char="•"/>
            </a:pPr>
            <a:r>
              <a:rPr lang="en-US" sz="3800" dirty="0" smtClean="0"/>
              <a:t>IPython extension ‘PhysicalQuantities’</a:t>
            </a:r>
          </a:p>
          <a:p>
            <a:pPr marL="355600" indent="-355600">
              <a:buFont typeface="Arial" charset="0"/>
              <a:buChar char="•"/>
            </a:pPr>
            <a:r>
              <a:rPr lang="en-US" sz="3800" dirty="0" smtClean="0"/>
              <a:t>Notebook extensions</a:t>
            </a:r>
            <a:endParaRPr lang="en-US" sz="3800" dirty="0"/>
          </a:p>
        </p:txBody>
      </p:sp>
      <p:grpSp>
        <p:nvGrpSpPr>
          <p:cNvPr id="62" name="Gruppierung 61"/>
          <p:cNvGrpSpPr/>
          <p:nvPr/>
        </p:nvGrpSpPr>
        <p:grpSpPr>
          <a:xfrm>
            <a:off x="39591483" y="9195500"/>
            <a:ext cx="2446037" cy="677108"/>
            <a:chOff x="28845026" y="15946526"/>
            <a:chExt cx="2446037" cy="677108"/>
          </a:xfrm>
        </p:grpSpPr>
        <p:sp>
          <p:nvSpPr>
            <p:cNvPr id="43" name="Textfeld 42"/>
            <p:cNvSpPr txBox="1"/>
            <p:nvPr/>
          </p:nvSpPr>
          <p:spPr>
            <a:xfrm>
              <a:off x="29059774" y="15946526"/>
              <a:ext cx="2231289" cy="677108"/>
            </a:xfrm>
            <a:prstGeom prst="rect">
              <a:avLst/>
            </a:prstGeom>
            <a:noFill/>
          </p:spPr>
          <p:txBody>
            <a:bodyPr wrap="square" rtlCol="0">
              <a:spAutoFit/>
            </a:bodyPr>
            <a:lstStyle/>
            <a:p>
              <a:r>
                <a:rPr lang="de-DE" sz="3800" dirty="0" smtClean="0"/>
                <a:t>Widgets</a:t>
              </a:r>
              <a:endParaRPr lang="de-DE" sz="3800" dirty="0"/>
            </a:p>
          </p:txBody>
        </p:sp>
        <p:sp>
          <p:nvSpPr>
            <p:cNvPr id="44" name="Abgerundetes Rechteck 43"/>
            <p:cNvSpPr/>
            <p:nvPr/>
          </p:nvSpPr>
          <p:spPr>
            <a:xfrm>
              <a:off x="28845026" y="16004778"/>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3" name="Gruppierung 62"/>
          <p:cNvGrpSpPr/>
          <p:nvPr/>
        </p:nvGrpSpPr>
        <p:grpSpPr>
          <a:xfrm>
            <a:off x="29188451" y="15431386"/>
            <a:ext cx="2446037" cy="677108"/>
            <a:chOff x="28819626" y="17216526"/>
            <a:chExt cx="2446037" cy="677108"/>
          </a:xfrm>
        </p:grpSpPr>
        <p:sp>
          <p:nvSpPr>
            <p:cNvPr id="45" name="Textfeld 44"/>
            <p:cNvSpPr txBox="1"/>
            <p:nvPr/>
          </p:nvSpPr>
          <p:spPr>
            <a:xfrm>
              <a:off x="29034374" y="17216526"/>
              <a:ext cx="2231289" cy="677108"/>
            </a:xfrm>
            <a:prstGeom prst="rect">
              <a:avLst/>
            </a:prstGeom>
            <a:noFill/>
          </p:spPr>
          <p:txBody>
            <a:bodyPr wrap="square" rtlCol="0">
              <a:spAutoFit/>
            </a:bodyPr>
            <a:lstStyle/>
            <a:p>
              <a:r>
                <a:rPr lang="de-DE" sz="3800" dirty="0" smtClean="0"/>
                <a:t>Formulas</a:t>
              </a:r>
              <a:endParaRPr lang="de-DE" sz="3800" dirty="0"/>
            </a:p>
          </p:txBody>
        </p:sp>
        <p:sp>
          <p:nvSpPr>
            <p:cNvPr id="46" name="Abgerundetes Rechteck 45"/>
            <p:cNvSpPr/>
            <p:nvPr/>
          </p:nvSpPr>
          <p:spPr>
            <a:xfrm>
              <a:off x="28819626" y="17274778"/>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4" name="Gruppierung 63"/>
          <p:cNvGrpSpPr/>
          <p:nvPr/>
        </p:nvGrpSpPr>
        <p:grpSpPr>
          <a:xfrm>
            <a:off x="29210467" y="16317895"/>
            <a:ext cx="2402005" cy="677108"/>
            <a:chOff x="28889058" y="18165267"/>
            <a:chExt cx="2402005" cy="677108"/>
          </a:xfrm>
        </p:grpSpPr>
        <p:sp>
          <p:nvSpPr>
            <p:cNvPr id="47" name="Textfeld 46"/>
            <p:cNvSpPr txBox="1"/>
            <p:nvPr/>
          </p:nvSpPr>
          <p:spPr>
            <a:xfrm>
              <a:off x="28918066" y="18165267"/>
              <a:ext cx="2372997" cy="677108"/>
            </a:xfrm>
            <a:prstGeom prst="rect">
              <a:avLst/>
            </a:prstGeom>
            <a:noFill/>
          </p:spPr>
          <p:txBody>
            <a:bodyPr wrap="square" rtlCol="0">
              <a:spAutoFit/>
            </a:bodyPr>
            <a:lstStyle/>
            <a:p>
              <a:r>
                <a:rPr lang="de-DE" sz="3800" smtClean="0"/>
                <a:t>Calculation</a:t>
              </a:r>
              <a:endParaRPr lang="de-DE" sz="3800" dirty="0"/>
            </a:p>
          </p:txBody>
        </p:sp>
        <p:sp>
          <p:nvSpPr>
            <p:cNvPr id="48" name="Abgerundetes Rechteck 47"/>
            <p:cNvSpPr/>
            <p:nvPr/>
          </p:nvSpPr>
          <p:spPr>
            <a:xfrm>
              <a:off x="28889058" y="18223519"/>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5" name="Gruppierung 64"/>
          <p:cNvGrpSpPr/>
          <p:nvPr/>
        </p:nvGrpSpPr>
        <p:grpSpPr>
          <a:xfrm>
            <a:off x="29223167" y="17204405"/>
            <a:ext cx="2376605" cy="677108"/>
            <a:chOff x="28819626" y="19067586"/>
            <a:chExt cx="2376605" cy="677108"/>
          </a:xfrm>
        </p:grpSpPr>
        <p:sp>
          <p:nvSpPr>
            <p:cNvPr id="49" name="Textfeld 48"/>
            <p:cNvSpPr txBox="1"/>
            <p:nvPr/>
          </p:nvSpPr>
          <p:spPr>
            <a:xfrm>
              <a:off x="29248690" y="19067586"/>
              <a:ext cx="1608262" cy="677108"/>
            </a:xfrm>
            <a:prstGeom prst="rect">
              <a:avLst/>
            </a:prstGeom>
            <a:noFill/>
          </p:spPr>
          <p:txBody>
            <a:bodyPr wrap="square" rtlCol="0">
              <a:spAutoFit/>
            </a:bodyPr>
            <a:lstStyle/>
            <a:p>
              <a:r>
                <a:rPr lang="de-DE" sz="3800" smtClean="0"/>
                <a:t>Results</a:t>
              </a:r>
              <a:endParaRPr lang="de-DE" sz="3800" dirty="0"/>
            </a:p>
          </p:txBody>
        </p:sp>
        <p:sp>
          <p:nvSpPr>
            <p:cNvPr id="50" name="Abgerundetes Rechteck 49"/>
            <p:cNvSpPr/>
            <p:nvPr/>
          </p:nvSpPr>
          <p:spPr>
            <a:xfrm>
              <a:off x="28819626" y="19125838"/>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6" name="Gruppierung 65"/>
          <p:cNvGrpSpPr/>
          <p:nvPr/>
        </p:nvGrpSpPr>
        <p:grpSpPr>
          <a:xfrm>
            <a:off x="29188451" y="21680376"/>
            <a:ext cx="2446037" cy="677108"/>
            <a:chOff x="28845026" y="23437912"/>
            <a:chExt cx="2446037" cy="677108"/>
          </a:xfrm>
        </p:grpSpPr>
        <p:sp>
          <p:nvSpPr>
            <p:cNvPr id="51" name="Textfeld 50"/>
            <p:cNvSpPr txBox="1"/>
            <p:nvPr/>
          </p:nvSpPr>
          <p:spPr>
            <a:xfrm>
              <a:off x="29059774" y="23437912"/>
              <a:ext cx="2231289" cy="677108"/>
            </a:xfrm>
            <a:prstGeom prst="rect">
              <a:avLst/>
            </a:prstGeom>
            <a:noFill/>
          </p:spPr>
          <p:txBody>
            <a:bodyPr wrap="square" rtlCol="0">
              <a:spAutoFit/>
            </a:bodyPr>
            <a:lstStyle/>
            <a:p>
              <a:r>
                <a:rPr lang="de-DE" sz="3800" dirty="0" smtClean="0"/>
                <a:t>Plotting</a:t>
              </a:r>
              <a:endParaRPr lang="de-DE" sz="3800" dirty="0"/>
            </a:p>
          </p:txBody>
        </p:sp>
        <p:sp>
          <p:nvSpPr>
            <p:cNvPr id="52" name="Abgerundetes Rechteck 51"/>
            <p:cNvSpPr/>
            <p:nvPr/>
          </p:nvSpPr>
          <p:spPr>
            <a:xfrm>
              <a:off x="28845026" y="23496164"/>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59" name="Bild 58"/>
          <p:cNvPicPr>
            <a:picLocks noChangeAspect="1"/>
          </p:cNvPicPr>
          <p:nvPr/>
        </p:nvPicPr>
        <p:blipFill>
          <a:blip r:embed="rId8">
            <a:clrChange>
              <a:clrFrom>
                <a:srgbClr val="FFFFFF"/>
              </a:clrFrom>
              <a:clrTo>
                <a:srgbClr val="FFFFFF">
                  <a:alpha val="0"/>
                </a:srgbClr>
              </a:clrTo>
            </a:clrChange>
          </a:blip>
          <a:stretch>
            <a:fillRect/>
          </a:stretch>
        </p:blipFill>
        <p:spPr>
          <a:xfrm>
            <a:off x="22130558" y="4999557"/>
            <a:ext cx="3216648" cy="1000735"/>
          </a:xfrm>
          <a:prstGeom prst="rect">
            <a:avLst/>
          </a:prstGeom>
        </p:spPr>
      </p:pic>
      <p:pic>
        <p:nvPicPr>
          <p:cNvPr id="60" name="Bild 59"/>
          <p:cNvPicPr>
            <a:picLocks noChangeAspect="1"/>
          </p:cNvPicPr>
          <p:nvPr/>
        </p:nvPicPr>
        <p:blipFill>
          <a:blip r:embed="rId9">
            <a:clrChange>
              <a:clrFrom>
                <a:srgbClr val="FFFFFF"/>
              </a:clrFrom>
              <a:clrTo>
                <a:srgbClr val="FFFFFF">
                  <a:alpha val="0"/>
                </a:srgbClr>
              </a:clrTo>
            </a:clrChange>
          </a:blip>
          <a:stretch>
            <a:fillRect/>
          </a:stretch>
        </p:blipFill>
        <p:spPr>
          <a:xfrm>
            <a:off x="25516816" y="4901020"/>
            <a:ext cx="6215149" cy="1131209"/>
          </a:xfrm>
          <a:prstGeom prst="rect">
            <a:avLst/>
          </a:prstGeom>
        </p:spPr>
      </p:pic>
      <p:cxnSp>
        <p:nvCxnSpPr>
          <p:cNvPr id="69" name="Gekrümmte Verbindung 68"/>
          <p:cNvCxnSpPr>
            <a:stCxn id="82" idx="1"/>
          </p:cNvCxnSpPr>
          <p:nvPr/>
        </p:nvCxnSpPr>
        <p:spPr>
          <a:xfrm rot="10800000">
            <a:off x="25672649" y="14352609"/>
            <a:ext cx="3515803" cy="547249"/>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krümmte Verbindung 70"/>
          <p:cNvCxnSpPr>
            <a:stCxn id="50" idx="1"/>
          </p:cNvCxnSpPr>
          <p:nvPr/>
        </p:nvCxnSpPr>
        <p:spPr>
          <a:xfrm rot="10800000">
            <a:off x="24852185" y="16685575"/>
            <a:ext cx="4370982" cy="886510"/>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krümmte Verbindung 71"/>
          <p:cNvCxnSpPr>
            <a:stCxn id="48" idx="1"/>
          </p:cNvCxnSpPr>
          <p:nvPr/>
        </p:nvCxnSpPr>
        <p:spPr>
          <a:xfrm rot="10800000">
            <a:off x="27064191" y="16204557"/>
            <a:ext cx="2146276" cy="48101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Gekrümmte Verbindung 72"/>
          <p:cNvCxnSpPr>
            <a:stCxn id="46" idx="1"/>
          </p:cNvCxnSpPr>
          <p:nvPr/>
        </p:nvCxnSpPr>
        <p:spPr>
          <a:xfrm rot="10800000">
            <a:off x="25516817" y="15336456"/>
            <a:ext cx="3671635" cy="462610"/>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21838238" y="24506705"/>
            <a:ext cx="9975589" cy="4585871"/>
          </a:xfrm>
          <a:prstGeom prst="rect">
            <a:avLst/>
          </a:prstGeom>
          <a:noFill/>
        </p:spPr>
        <p:txBody>
          <a:bodyPr wrap="square" rtlCol="0">
            <a:spAutoFit/>
          </a:bodyPr>
          <a:lstStyle/>
          <a:p>
            <a:pPr marL="571500" indent="-571500">
              <a:spcAft>
                <a:spcPts val="3000"/>
              </a:spcAft>
              <a:buFont typeface="Arial" charset="0"/>
              <a:buChar char="•"/>
            </a:pPr>
            <a:r>
              <a:rPr lang="en-US" sz="3800" dirty="0" smtClean="0"/>
              <a:t>Graphics</a:t>
            </a:r>
          </a:p>
          <a:p>
            <a:pPr marL="571500" indent="-571500">
              <a:spcAft>
                <a:spcPts val="4200"/>
              </a:spcAft>
              <a:buFont typeface="Arial" charset="0"/>
              <a:buChar char="•"/>
            </a:pPr>
            <a:r>
              <a:rPr lang="en-US" sz="3800" dirty="0" smtClean="0"/>
              <a:t>Formulas</a:t>
            </a:r>
          </a:p>
          <a:p>
            <a:pPr marL="571500" indent="-571500">
              <a:spcAft>
                <a:spcPts val="9600"/>
              </a:spcAft>
              <a:buFont typeface="Arial" charset="0"/>
              <a:buChar char="•"/>
            </a:pPr>
            <a:r>
              <a:rPr lang="en-US" sz="3800" dirty="0" smtClean="0"/>
              <a:t>Calculation</a:t>
            </a:r>
          </a:p>
          <a:p>
            <a:pPr marL="571500" indent="-571500">
              <a:buFont typeface="Arial" charset="0"/>
              <a:buChar char="•"/>
            </a:pPr>
            <a:r>
              <a:rPr lang="en-US" sz="3800" dirty="0" smtClean="0"/>
              <a:t>Output in Markdown</a:t>
            </a:r>
            <a:endParaRPr lang="en-US" sz="3800" dirty="0"/>
          </a:p>
        </p:txBody>
      </p:sp>
      <p:grpSp>
        <p:nvGrpSpPr>
          <p:cNvPr id="80" name="Gruppierung 79"/>
          <p:cNvGrpSpPr/>
          <p:nvPr/>
        </p:nvGrpSpPr>
        <p:grpSpPr>
          <a:xfrm>
            <a:off x="29188451" y="14532177"/>
            <a:ext cx="2446037" cy="677108"/>
            <a:chOff x="28845026" y="15946526"/>
            <a:chExt cx="2446037" cy="677108"/>
          </a:xfrm>
        </p:grpSpPr>
        <p:sp>
          <p:nvSpPr>
            <p:cNvPr id="81" name="Textfeld 80"/>
            <p:cNvSpPr txBox="1"/>
            <p:nvPr/>
          </p:nvSpPr>
          <p:spPr>
            <a:xfrm>
              <a:off x="29059774" y="15946526"/>
              <a:ext cx="2231289" cy="677108"/>
            </a:xfrm>
            <a:prstGeom prst="rect">
              <a:avLst/>
            </a:prstGeom>
            <a:noFill/>
          </p:spPr>
          <p:txBody>
            <a:bodyPr wrap="square" rtlCol="0">
              <a:spAutoFit/>
            </a:bodyPr>
            <a:lstStyle/>
            <a:p>
              <a:r>
                <a:rPr lang="de-DE" sz="3800" dirty="0" smtClean="0"/>
                <a:t>Graphics</a:t>
              </a:r>
              <a:endParaRPr lang="de-DE" sz="3800" dirty="0"/>
            </a:p>
          </p:txBody>
        </p:sp>
        <p:sp>
          <p:nvSpPr>
            <p:cNvPr id="82" name="Abgerundetes Rechteck 81"/>
            <p:cNvSpPr/>
            <p:nvPr/>
          </p:nvSpPr>
          <p:spPr>
            <a:xfrm>
              <a:off x="28845026" y="16004778"/>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7" name="Textfeld 96"/>
          <p:cNvSpPr txBox="1"/>
          <p:nvPr/>
        </p:nvSpPr>
        <p:spPr>
          <a:xfrm>
            <a:off x="34600493" y="16706024"/>
            <a:ext cx="5257445" cy="1015663"/>
          </a:xfrm>
          <a:prstGeom prst="rect">
            <a:avLst/>
          </a:prstGeom>
          <a:noFill/>
        </p:spPr>
        <p:txBody>
          <a:bodyPr wrap="square" rtlCol="0">
            <a:spAutoFit/>
          </a:bodyPr>
          <a:lstStyle/>
          <a:p>
            <a:r>
              <a:rPr lang="en-US" sz="6000" dirty="0" smtClean="0"/>
              <a:t>Under the Hood</a:t>
            </a:r>
            <a:endParaRPr lang="en-US" sz="6000" dirty="0"/>
          </a:p>
        </p:txBody>
      </p:sp>
      <p:sp>
        <p:nvSpPr>
          <p:cNvPr id="98" name="Textfeld 97"/>
          <p:cNvSpPr txBox="1"/>
          <p:nvPr/>
        </p:nvSpPr>
        <p:spPr>
          <a:xfrm>
            <a:off x="32537460" y="17549682"/>
            <a:ext cx="9975589" cy="5801588"/>
          </a:xfrm>
          <a:prstGeom prst="rect">
            <a:avLst/>
          </a:prstGeom>
          <a:noFill/>
        </p:spPr>
        <p:txBody>
          <a:bodyPr wrap="square" rtlCol="0">
            <a:spAutoFit/>
          </a:bodyPr>
          <a:lstStyle/>
          <a:p>
            <a:pPr marL="571500" indent="-571500">
              <a:spcAft>
                <a:spcPts val="35400"/>
              </a:spcAft>
              <a:buFont typeface="Arial" charset="0"/>
              <a:buChar char="•"/>
            </a:pPr>
            <a:r>
              <a:rPr lang="en-US" sz="3800" dirty="0" smtClean="0"/>
              <a:t>Widgets</a:t>
            </a:r>
          </a:p>
          <a:p>
            <a:pPr marL="571500" indent="-571500">
              <a:spcAft>
                <a:spcPts val="3000"/>
              </a:spcAft>
              <a:buFont typeface="Arial" charset="0"/>
              <a:buChar char="•"/>
            </a:pPr>
            <a:r>
              <a:rPr lang="en-US" sz="3800" dirty="0" smtClean="0"/>
              <a:t>Python in markdown</a:t>
            </a:r>
          </a:p>
        </p:txBody>
      </p:sp>
      <p:pic>
        <p:nvPicPr>
          <p:cNvPr id="58" name="Bild 57"/>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91040" y="23119516"/>
            <a:ext cx="7956687" cy="2363943"/>
          </a:xfrm>
          <a:prstGeom prst="rect">
            <a:avLst/>
          </a:prstGeom>
        </p:spPr>
      </p:pic>
      <p:pic>
        <p:nvPicPr>
          <p:cNvPr id="57" name="Bild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48299" y="18189743"/>
            <a:ext cx="7953909" cy="4457607"/>
          </a:xfrm>
          <a:prstGeom prst="rect">
            <a:avLst/>
          </a:prstGeom>
        </p:spPr>
      </p:pic>
      <p:pic>
        <p:nvPicPr>
          <p:cNvPr id="6" name="Bild 5"/>
          <p:cNvPicPr>
            <a:picLocks noChangeAspect="1"/>
          </p:cNvPicPr>
          <p:nvPr/>
        </p:nvPicPr>
        <p:blipFill>
          <a:blip r:embed="rId12">
            <a:clrChange>
              <a:clrFrom>
                <a:srgbClr val="FFFFFF"/>
              </a:clrFrom>
              <a:clrTo>
                <a:srgbClr val="FFFFFF">
                  <a:alpha val="0"/>
                </a:srgbClr>
              </a:clrTo>
            </a:clrChange>
          </a:blip>
          <a:stretch>
            <a:fillRect/>
          </a:stretch>
        </p:blipFill>
        <p:spPr>
          <a:xfrm>
            <a:off x="22140989" y="24987087"/>
            <a:ext cx="9000000" cy="661622"/>
          </a:xfrm>
          <a:prstGeom prst="rect">
            <a:avLst/>
          </a:prstGeom>
        </p:spPr>
      </p:pic>
      <p:pic>
        <p:nvPicPr>
          <p:cNvPr id="7" name="Bild 6"/>
          <p:cNvPicPr>
            <a:picLocks noChangeAspect="1"/>
          </p:cNvPicPr>
          <p:nvPr/>
        </p:nvPicPr>
        <p:blipFill>
          <a:blip r:embed="rId13"/>
          <a:stretch>
            <a:fillRect/>
          </a:stretch>
        </p:blipFill>
        <p:spPr>
          <a:xfrm>
            <a:off x="22140989" y="26029893"/>
            <a:ext cx="9000000" cy="664495"/>
          </a:xfrm>
          <a:prstGeom prst="rect">
            <a:avLst/>
          </a:prstGeom>
        </p:spPr>
      </p:pic>
      <p:pic>
        <p:nvPicPr>
          <p:cNvPr id="8" name="Bild 7"/>
          <p:cNvPicPr>
            <a:picLocks noChangeAspect="1"/>
          </p:cNvPicPr>
          <p:nvPr/>
        </p:nvPicPr>
        <p:blipFill>
          <a:blip r:embed="rId14"/>
          <a:stretch>
            <a:fillRect/>
          </a:stretch>
        </p:blipFill>
        <p:spPr>
          <a:xfrm>
            <a:off x="22140989" y="28932597"/>
            <a:ext cx="9000000" cy="470588"/>
          </a:xfrm>
          <a:prstGeom prst="rect">
            <a:avLst/>
          </a:prstGeom>
        </p:spPr>
      </p:pic>
      <p:pic>
        <p:nvPicPr>
          <p:cNvPr id="11" name="Bild 10"/>
          <p:cNvPicPr>
            <a:picLocks noChangeAspect="1"/>
          </p:cNvPicPr>
          <p:nvPr/>
        </p:nvPicPr>
        <p:blipFill>
          <a:blip r:embed="rId15"/>
          <a:stretch>
            <a:fillRect/>
          </a:stretch>
        </p:blipFill>
        <p:spPr>
          <a:xfrm>
            <a:off x="22140989" y="27136318"/>
            <a:ext cx="9000000" cy="1313514"/>
          </a:xfrm>
          <a:prstGeom prst="rect">
            <a:avLst/>
          </a:prstGeom>
        </p:spPr>
      </p:pic>
      <p:pic>
        <p:nvPicPr>
          <p:cNvPr id="16" name="Bild 15"/>
          <p:cNvPicPr>
            <a:picLocks noChangeAspect="1"/>
          </p:cNvPicPr>
          <p:nvPr/>
        </p:nvPicPr>
        <p:blipFill>
          <a:blip r:embed="rId16"/>
          <a:stretch>
            <a:fillRect/>
          </a:stretch>
        </p:blipFill>
        <p:spPr>
          <a:xfrm>
            <a:off x="17307169" y="4688355"/>
            <a:ext cx="3603256" cy="4666704"/>
          </a:xfrm>
          <a:prstGeom prst="rect">
            <a:avLst/>
          </a:prstGeom>
        </p:spPr>
      </p:pic>
      <p:pic>
        <p:nvPicPr>
          <p:cNvPr id="17" name="Bild 16"/>
          <p:cNvPicPr>
            <a:picLocks noChangeAspect="1"/>
          </p:cNvPicPr>
          <p:nvPr/>
        </p:nvPicPr>
        <p:blipFill>
          <a:blip r:embed="rId17"/>
          <a:stretch>
            <a:fillRect/>
          </a:stretch>
        </p:blipFill>
        <p:spPr>
          <a:xfrm>
            <a:off x="17484929" y="5219381"/>
            <a:ext cx="3189914" cy="3916978"/>
          </a:xfrm>
          <a:prstGeom prst="rect">
            <a:avLst/>
          </a:prstGeom>
        </p:spPr>
      </p:pic>
      <p:pic>
        <p:nvPicPr>
          <p:cNvPr id="21" name="Bild 20"/>
          <p:cNvPicPr>
            <a:picLocks noChangeAspect="1"/>
          </p:cNvPicPr>
          <p:nvPr/>
        </p:nvPicPr>
        <p:blipFill>
          <a:blip r:embed="rId18"/>
          <a:stretch>
            <a:fillRect/>
          </a:stretch>
        </p:blipFill>
        <p:spPr>
          <a:xfrm>
            <a:off x="22506888" y="18759949"/>
            <a:ext cx="4557303" cy="5622646"/>
          </a:xfrm>
          <a:prstGeom prst="rect">
            <a:avLst/>
          </a:prstGeom>
        </p:spPr>
      </p:pic>
      <p:sp>
        <p:nvSpPr>
          <p:cNvPr id="53" name="Textfeld 52"/>
          <p:cNvSpPr txBox="1"/>
          <p:nvPr/>
        </p:nvSpPr>
        <p:spPr>
          <a:xfrm>
            <a:off x="24160218" y="23750384"/>
            <a:ext cx="5186407" cy="1015663"/>
          </a:xfrm>
          <a:prstGeom prst="rect">
            <a:avLst/>
          </a:prstGeom>
          <a:noFill/>
        </p:spPr>
        <p:txBody>
          <a:bodyPr wrap="square" rtlCol="0">
            <a:spAutoFit/>
          </a:bodyPr>
          <a:lstStyle/>
          <a:p>
            <a:r>
              <a:rPr lang="en-US" sz="6000" dirty="0" smtClean="0"/>
              <a:t>Under the Hood</a:t>
            </a:r>
            <a:endParaRPr lang="en-US" sz="6000" dirty="0"/>
          </a:p>
        </p:txBody>
      </p:sp>
      <p:pic>
        <p:nvPicPr>
          <p:cNvPr id="26" name="Bild 25"/>
          <p:cNvPicPr>
            <a:picLocks noChangeAspect="1"/>
          </p:cNvPicPr>
          <p:nvPr/>
        </p:nvPicPr>
        <p:blipFill>
          <a:blip r:embed="rId19"/>
          <a:stretch>
            <a:fillRect/>
          </a:stretch>
        </p:blipFill>
        <p:spPr>
          <a:xfrm>
            <a:off x="22363133" y="6583030"/>
            <a:ext cx="3853211" cy="4289816"/>
          </a:xfrm>
          <a:prstGeom prst="rect">
            <a:avLst/>
          </a:prstGeom>
        </p:spPr>
      </p:pic>
      <p:pic>
        <p:nvPicPr>
          <p:cNvPr id="68" name="Bild 67"/>
          <p:cNvPicPr>
            <a:picLocks noChangeAspect="1"/>
          </p:cNvPicPr>
          <p:nvPr/>
        </p:nvPicPr>
        <p:blipFill>
          <a:blip r:embed="rId20"/>
          <a:stretch>
            <a:fillRect/>
          </a:stretch>
        </p:blipFill>
        <p:spPr>
          <a:xfrm>
            <a:off x="22399769" y="10805604"/>
            <a:ext cx="4182303" cy="1445048"/>
          </a:xfrm>
          <a:prstGeom prst="rect">
            <a:avLst/>
          </a:prstGeom>
        </p:spPr>
      </p:pic>
      <p:pic>
        <p:nvPicPr>
          <p:cNvPr id="70" name="Bild 69"/>
          <p:cNvPicPr>
            <a:picLocks noChangeAspect="1"/>
          </p:cNvPicPr>
          <p:nvPr/>
        </p:nvPicPr>
        <p:blipFill>
          <a:blip r:embed="rId21"/>
          <a:stretch>
            <a:fillRect/>
          </a:stretch>
        </p:blipFill>
        <p:spPr>
          <a:xfrm>
            <a:off x="27206939" y="6525723"/>
            <a:ext cx="3842384" cy="3237173"/>
          </a:xfrm>
          <a:prstGeom prst="rect">
            <a:avLst/>
          </a:prstGeom>
        </p:spPr>
      </p:pic>
      <p:pic>
        <p:nvPicPr>
          <p:cNvPr id="75" name="Bild 74"/>
          <p:cNvPicPr>
            <a:picLocks noChangeAspect="1"/>
          </p:cNvPicPr>
          <p:nvPr/>
        </p:nvPicPr>
        <p:blipFill>
          <a:blip r:embed="rId22"/>
          <a:stretch>
            <a:fillRect/>
          </a:stretch>
        </p:blipFill>
        <p:spPr>
          <a:xfrm>
            <a:off x="27272387" y="9797551"/>
            <a:ext cx="3781636" cy="2011373"/>
          </a:xfrm>
          <a:prstGeom prst="rect">
            <a:avLst/>
          </a:prstGeom>
        </p:spPr>
      </p:pic>
      <p:sp>
        <p:nvSpPr>
          <p:cNvPr id="41" name="Textfeld 40"/>
          <p:cNvSpPr txBox="1"/>
          <p:nvPr/>
        </p:nvSpPr>
        <p:spPr>
          <a:xfrm>
            <a:off x="25347206" y="11845864"/>
            <a:ext cx="2823011" cy="1015663"/>
          </a:xfrm>
          <a:prstGeom prst="rect">
            <a:avLst/>
          </a:prstGeom>
          <a:noFill/>
        </p:spPr>
        <p:txBody>
          <a:bodyPr wrap="square" rtlCol="0">
            <a:spAutoFit/>
          </a:bodyPr>
          <a:lstStyle/>
          <a:p>
            <a:r>
              <a:rPr lang="en-US" sz="6000" dirty="0" smtClean="0"/>
              <a:t>Example</a:t>
            </a:r>
            <a:endParaRPr lang="en-US" sz="6000" dirty="0"/>
          </a:p>
        </p:txBody>
      </p:sp>
      <p:pic>
        <p:nvPicPr>
          <p:cNvPr id="76" name="Bild 75"/>
          <p:cNvPicPr>
            <a:picLocks noChangeAspect="1"/>
          </p:cNvPicPr>
          <p:nvPr/>
        </p:nvPicPr>
        <p:blipFill>
          <a:blip r:embed="rId23"/>
          <a:stretch>
            <a:fillRect/>
          </a:stretch>
        </p:blipFill>
        <p:spPr>
          <a:xfrm>
            <a:off x="33186737" y="4519807"/>
            <a:ext cx="6197600" cy="2501900"/>
          </a:xfrm>
          <a:prstGeom prst="rect">
            <a:avLst/>
          </a:prstGeom>
        </p:spPr>
      </p:pic>
      <p:pic>
        <p:nvPicPr>
          <p:cNvPr id="77" name="Bild 76"/>
          <p:cNvPicPr>
            <a:picLocks noChangeAspect="1"/>
          </p:cNvPicPr>
          <p:nvPr/>
        </p:nvPicPr>
        <p:blipFill>
          <a:blip r:embed="rId24"/>
          <a:stretch>
            <a:fillRect/>
          </a:stretch>
        </p:blipFill>
        <p:spPr>
          <a:xfrm>
            <a:off x="33602614" y="7982340"/>
            <a:ext cx="4600327" cy="2736298"/>
          </a:xfrm>
          <a:prstGeom prst="rect">
            <a:avLst/>
          </a:prstGeom>
        </p:spPr>
      </p:pic>
      <p:cxnSp>
        <p:nvCxnSpPr>
          <p:cNvPr id="94" name="Gekrümmte Verbindung 93"/>
          <p:cNvCxnSpPr/>
          <p:nvPr/>
        </p:nvCxnSpPr>
        <p:spPr>
          <a:xfrm rot="10800000">
            <a:off x="36002474" y="5522534"/>
            <a:ext cx="3127701" cy="493021"/>
          </a:xfrm>
          <a:prstGeom prst="curvedConnector3">
            <a:avLst>
              <a:gd name="adj1" fmla="val 50000"/>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uppierung 89"/>
          <p:cNvGrpSpPr/>
          <p:nvPr/>
        </p:nvGrpSpPr>
        <p:grpSpPr>
          <a:xfrm>
            <a:off x="39110314" y="5615542"/>
            <a:ext cx="3001485" cy="1541204"/>
            <a:chOff x="28845026" y="16004778"/>
            <a:chExt cx="2446037" cy="1269712"/>
          </a:xfrm>
        </p:grpSpPr>
        <p:sp>
          <p:nvSpPr>
            <p:cNvPr id="91" name="Textfeld 90"/>
            <p:cNvSpPr txBox="1"/>
            <p:nvPr/>
          </p:nvSpPr>
          <p:spPr>
            <a:xfrm>
              <a:off x="29059774" y="16012606"/>
              <a:ext cx="2231289" cy="1261884"/>
            </a:xfrm>
            <a:prstGeom prst="rect">
              <a:avLst/>
            </a:prstGeom>
            <a:noFill/>
          </p:spPr>
          <p:txBody>
            <a:bodyPr wrap="square" rtlCol="0">
              <a:spAutoFit/>
            </a:bodyPr>
            <a:lstStyle/>
            <a:p>
              <a:r>
                <a:rPr lang="de-DE" sz="3800" dirty="0" smtClean="0"/>
                <a:t>Hiding cells</a:t>
              </a:r>
              <a:endParaRPr lang="de-DE" sz="3800" dirty="0"/>
            </a:p>
          </p:txBody>
        </p:sp>
        <p:sp>
          <p:nvSpPr>
            <p:cNvPr id="92" name="Abgerundetes Rechteck 91"/>
            <p:cNvSpPr/>
            <p:nvPr/>
          </p:nvSpPr>
          <p:spPr>
            <a:xfrm>
              <a:off x="28845026" y="16004778"/>
              <a:ext cx="2376605" cy="618855"/>
            </a:xfrm>
            <a:prstGeom prst="roundRect">
              <a:avLst>
                <a:gd name="adj" fmla="val 35762"/>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74" name="Gekrümmte Verbindung 73"/>
          <p:cNvCxnSpPr>
            <a:stCxn id="52" idx="1"/>
          </p:cNvCxnSpPr>
          <p:nvPr/>
        </p:nvCxnSpPr>
        <p:spPr>
          <a:xfrm rot="10800000" flipV="1">
            <a:off x="25516817" y="22048056"/>
            <a:ext cx="3671635" cy="811944"/>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Bild 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734421" y="13761943"/>
            <a:ext cx="5051321" cy="3030792"/>
          </a:xfrm>
          <a:prstGeom prst="rect">
            <a:avLst/>
          </a:prstGeom>
        </p:spPr>
      </p:pic>
      <p:pic>
        <p:nvPicPr>
          <p:cNvPr id="22" name="Bild 21"/>
          <p:cNvPicPr>
            <a:picLocks noChangeAspect="1"/>
          </p:cNvPicPr>
          <p:nvPr/>
        </p:nvPicPr>
        <p:blipFill rotWithShape="1">
          <a:blip r:embed="rId26"/>
          <a:srcRect t="12063"/>
          <a:stretch/>
        </p:blipFill>
        <p:spPr>
          <a:xfrm>
            <a:off x="33354657" y="6927921"/>
            <a:ext cx="4421131" cy="1139706"/>
          </a:xfrm>
          <a:prstGeom prst="rect">
            <a:avLst/>
          </a:prstGeom>
        </p:spPr>
      </p:pic>
      <p:cxnSp>
        <p:nvCxnSpPr>
          <p:cNvPr id="83" name="Gekrümmte Verbindung 82"/>
          <p:cNvCxnSpPr>
            <a:stCxn id="44" idx="1"/>
            <a:endCxn id="22" idx="3"/>
          </p:cNvCxnSpPr>
          <p:nvPr/>
        </p:nvCxnSpPr>
        <p:spPr>
          <a:xfrm rot="10800000">
            <a:off x="37775789" y="7497774"/>
            <a:ext cx="1815695" cy="2065406"/>
          </a:xfrm>
          <a:prstGeom prst="curvedConnector3">
            <a:avLst>
              <a:gd name="adj1" fmla="val 50000"/>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 name="Bild 1"/>
          <p:cNvPicPr>
            <a:picLocks noChangeAspect="1"/>
          </p:cNvPicPr>
          <p:nvPr/>
        </p:nvPicPr>
        <p:blipFill>
          <a:blip r:embed="rId27"/>
          <a:stretch>
            <a:fillRect/>
          </a:stretch>
        </p:blipFill>
        <p:spPr>
          <a:xfrm>
            <a:off x="33354657" y="11948490"/>
            <a:ext cx="5918200" cy="1739900"/>
          </a:xfrm>
          <a:prstGeom prst="rect">
            <a:avLst/>
          </a:prstGeom>
        </p:spPr>
      </p:pic>
      <p:pic>
        <p:nvPicPr>
          <p:cNvPr id="3" name="Bild 2"/>
          <p:cNvPicPr>
            <a:picLocks noChangeAspect="1"/>
          </p:cNvPicPr>
          <p:nvPr/>
        </p:nvPicPr>
        <p:blipFill rotWithShape="1">
          <a:blip r:embed="rId28"/>
          <a:srcRect t="9185"/>
          <a:stretch/>
        </p:blipFill>
        <p:spPr>
          <a:xfrm>
            <a:off x="33734421" y="10675090"/>
            <a:ext cx="4041367" cy="1121098"/>
          </a:xfrm>
          <a:prstGeom prst="rect">
            <a:avLst/>
          </a:prstGeom>
        </p:spPr>
      </p:pic>
      <p:cxnSp>
        <p:nvCxnSpPr>
          <p:cNvPr id="87" name="Gekrümmte Verbindung 86"/>
          <p:cNvCxnSpPr/>
          <p:nvPr/>
        </p:nvCxnSpPr>
        <p:spPr>
          <a:xfrm rot="10800000" flipV="1">
            <a:off x="37734964" y="9584950"/>
            <a:ext cx="1853912" cy="1317620"/>
          </a:xfrm>
          <a:prstGeom prst="curvedConnector3">
            <a:avLst>
              <a:gd name="adj1" fmla="val 50000"/>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349</Words>
  <Application>Microsoft Macintosh PowerPoint</Application>
  <PresentationFormat>Benutzerdefiniert</PresentationFormat>
  <Paragraphs>52</Paragraphs>
  <Slides>1</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Office-Design</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Jürgen Hasch</dc:creator>
  <cp:lastModifiedBy>Jürgen Hasch</cp:lastModifiedBy>
  <cp:revision>36</cp:revision>
  <cp:lastPrinted>2015-08-16T08:26:45Z</cp:lastPrinted>
  <dcterms:created xsi:type="dcterms:W3CDTF">2015-07-12T12:52:49Z</dcterms:created>
  <dcterms:modified xsi:type="dcterms:W3CDTF">2015-08-20T08:14:26Z</dcterms:modified>
</cp:coreProperties>
</file>